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57" r:id="rId5"/>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showGuides="1">
      <p:cViewPr varScale="1">
        <p:scale>
          <a:sx n="58" d="100"/>
          <a:sy n="58" d="100"/>
        </p:scale>
        <p:origin x="1152" y="40"/>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ja-JP" altLang="en-US"/>
              <a:t>マスター タイトルの書式設定</a:t>
            </a:r>
            <a:endParaRPr lang="en-US" dirty="0"/>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3272918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4284266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1762301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768532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1800997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35062" y="2012414"/>
            <a:ext cx="4544021" cy="47965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412730" y="2012414"/>
            <a:ext cx="4544021" cy="47965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3391666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ja-JP" altLang="en-US"/>
              <a:t>マスター テキストの書式設定</a:t>
            </a:r>
          </a:p>
        </p:txBody>
      </p:sp>
      <p:sp>
        <p:nvSpPr>
          <p:cNvPr id="4" name="Content Placeholder 3"/>
          <p:cNvSpPr>
            <a:spLocks noGrp="1"/>
          </p:cNvSpPr>
          <p:nvPr>
            <p:ph sz="half" idx="2"/>
          </p:nvPr>
        </p:nvSpPr>
        <p:spPr>
          <a:xfrm>
            <a:off x="736456" y="2761381"/>
            <a:ext cx="4523137" cy="40615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ja-JP" altLang="en-US"/>
              <a:t>マスター テキストの書式設定</a:t>
            </a:r>
          </a:p>
        </p:txBody>
      </p:sp>
      <p:sp>
        <p:nvSpPr>
          <p:cNvPr id="6" name="Content Placeholder 5"/>
          <p:cNvSpPr>
            <a:spLocks noGrp="1"/>
          </p:cNvSpPr>
          <p:nvPr>
            <p:ph sz="quarter" idx="4"/>
          </p:nvPr>
        </p:nvSpPr>
        <p:spPr>
          <a:xfrm>
            <a:off x="5412731" y="2761381"/>
            <a:ext cx="4545413" cy="40615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3309102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1773922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1044478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ja-JP" altLang="en-US"/>
              <a:t>マスター タイトルの書式設定</a:t>
            </a:r>
            <a:endParaRPr lang="en-US" dirty="0"/>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1338267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2D32B7A-B48D-4831-862C-892EBE37C2A4}" type="datetimeFigureOut">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2570303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32D32B7A-B48D-4831-862C-892EBE37C2A4}" type="datetimeFigureOut">
              <a:rPr kumimoji="1" lang="ja-JP" altLang="en-US" smtClean="0"/>
              <a:t>2021/9/8</a:t>
            </a:fld>
            <a:endParaRPr kumimoji="1" lang="ja-JP" alt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C568BCEB-FD79-4CAF-9E3B-95B346CFFA82}" type="slidenum">
              <a:rPr kumimoji="1" lang="ja-JP" altLang="en-US" smtClean="0"/>
              <a:t>‹#›</a:t>
            </a:fld>
            <a:endParaRPr kumimoji="1" lang="ja-JP" altLang="en-US"/>
          </a:p>
        </p:txBody>
      </p:sp>
    </p:spTree>
    <p:extLst>
      <p:ext uri="{BB962C8B-B14F-4D97-AF65-F5344CB8AC3E}">
        <p14:creationId xmlns:p14="http://schemas.microsoft.com/office/powerpoint/2010/main" val="11989217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39E99E6E-E7BE-4869-9E8D-764B5DA3132E}"/>
              </a:ext>
            </a:extLst>
          </p:cNvPr>
          <p:cNvPicPr>
            <a:picLocks noChangeAspect="1"/>
          </p:cNvPicPr>
          <p:nvPr/>
        </p:nvPicPr>
        <p:blipFill>
          <a:blip r:embed="rId2"/>
          <a:stretch>
            <a:fillRect/>
          </a:stretch>
        </p:blipFill>
        <p:spPr>
          <a:xfrm>
            <a:off x="464903" y="308140"/>
            <a:ext cx="4201151" cy="2800767"/>
          </a:xfrm>
          <a:prstGeom prst="rect">
            <a:avLst/>
          </a:prstGeom>
        </p:spPr>
      </p:pic>
      <p:pic>
        <p:nvPicPr>
          <p:cNvPr id="13" name="図 12">
            <a:extLst>
              <a:ext uri="{FF2B5EF4-FFF2-40B4-BE49-F238E27FC236}">
                <a16:creationId xmlns:a16="http://schemas.microsoft.com/office/drawing/2014/main" id="{3A92FE2D-6DA9-495D-9FEA-3C0D16D82CCC}"/>
              </a:ext>
            </a:extLst>
          </p:cNvPr>
          <p:cNvPicPr>
            <a:picLocks noChangeAspect="1"/>
          </p:cNvPicPr>
          <p:nvPr/>
        </p:nvPicPr>
        <p:blipFill>
          <a:blip r:embed="rId3"/>
          <a:stretch>
            <a:fillRect/>
          </a:stretch>
        </p:blipFill>
        <p:spPr>
          <a:xfrm>
            <a:off x="6025759" y="308140"/>
            <a:ext cx="4201151" cy="2800767"/>
          </a:xfrm>
          <a:prstGeom prst="rect">
            <a:avLst/>
          </a:prstGeom>
        </p:spPr>
      </p:pic>
      <p:sp>
        <p:nvSpPr>
          <p:cNvPr id="2" name="テキスト ボックス 1">
            <a:extLst>
              <a:ext uri="{FF2B5EF4-FFF2-40B4-BE49-F238E27FC236}">
                <a16:creationId xmlns:a16="http://schemas.microsoft.com/office/drawing/2014/main" id="{08E4D931-A47A-4DA6-B3DE-316B0DBC3C67}"/>
              </a:ext>
            </a:extLst>
          </p:cNvPr>
          <p:cNvSpPr txBox="1"/>
          <p:nvPr/>
        </p:nvSpPr>
        <p:spPr>
          <a:xfrm>
            <a:off x="736796" y="3369835"/>
            <a:ext cx="4320000" cy="553998"/>
          </a:xfrm>
          <a:prstGeom prst="rect">
            <a:avLst/>
          </a:prstGeom>
          <a:solidFill>
            <a:schemeClr val="bg1">
              <a:lumMod val="95000"/>
            </a:schemeClr>
          </a:solidFill>
        </p:spPr>
        <p:txBody>
          <a:bodyPr wrap="square" rtlCol="0">
            <a:spAutoFit/>
          </a:bodyPr>
          <a:lstStyle/>
          <a:p>
            <a:r>
              <a:rPr kumimoji="1" lang="ja-JP" altLang="en-US" sz="1600" dirty="0"/>
              <a:t>来賓ご挨拶　</a:t>
            </a:r>
            <a:endParaRPr kumimoji="1" lang="en-US" altLang="ja-JP" sz="1600" dirty="0"/>
          </a:p>
          <a:p>
            <a:pPr algn="r"/>
            <a:r>
              <a:rPr kumimoji="1" lang="ja-JP" altLang="en-US" sz="1400" dirty="0"/>
              <a:t>デジタル庁  審議官　冨安  泰一郎　様</a:t>
            </a:r>
            <a:endParaRPr kumimoji="1" lang="en-US" altLang="ja-JP" sz="1600" dirty="0"/>
          </a:p>
        </p:txBody>
      </p:sp>
      <p:sp>
        <p:nvSpPr>
          <p:cNvPr id="5" name="テキスト ボックス 4">
            <a:extLst>
              <a:ext uri="{FF2B5EF4-FFF2-40B4-BE49-F238E27FC236}">
                <a16:creationId xmlns:a16="http://schemas.microsoft.com/office/drawing/2014/main" id="{07FA4114-D41D-477E-A6C4-F81A06231FDA}"/>
              </a:ext>
            </a:extLst>
          </p:cNvPr>
          <p:cNvSpPr txBox="1"/>
          <p:nvPr/>
        </p:nvSpPr>
        <p:spPr>
          <a:xfrm>
            <a:off x="736796" y="4128664"/>
            <a:ext cx="4320000" cy="1015663"/>
          </a:xfrm>
          <a:prstGeom prst="rect">
            <a:avLst/>
          </a:prstGeom>
          <a:solidFill>
            <a:schemeClr val="bg1">
              <a:lumMod val="95000"/>
            </a:schemeClr>
          </a:solidFill>
        </p:spPr>
        <p:txBody>
          <a:bodyPr wrap="square" rtlCol="0">
            <a:spAutoFit/>
          </a:bodyPr>
          <a:lstStyle/>
          <a:p>
            <a:r>
              <a:rPr kumimoji="1" lang="ja-JP" altLang="en-US" sz="1600" dirty="0"/>
              <a:t>貿易プラットフォーム連携を目指す</a:t>
            </a:r>
            <a:r>
              <a:rPr kumimoji="1" lang="en-US" altLang="ja-JP" sz="1600" dirty="0" err="1"/>
              <a:t>TradeWaltz</a:t>
            </a:r>
            <a:endParaRPr kumimoji="1" lang="en-US" altLang="ja-JP" sz="1600" dirty="0"/>
          </a:p>
          <a:p>
            <a:pPr algn="r"/>
            <a:r>
              <a:rPr kumimoji="1" lang="ja-JP" altLang="en-US" sz="1400" dirty="0">
                <a:latin typeface="+mn-ea"/>
              </a:rPr>
              <a:t>株式会社トレードワルツ　代表取締役 社長　</a:t>
            </a:r>
            <a:endParaRPr kumimoji="1" lang="en-US" altLang="ja-JP" sz="1400" dirty="0">
              <a:latin typeface="+mn-ea"/>
            </a:endParaRPr>
          </a:p>
          <a:p>
            <a:pPr algn="r"/>
            <a:r>
              <a:rPr kumimoji="1" lang="ja-JP" altLang="en-US" sz="1400" dirty="0"/>
              <a:t>小島  裕久　様</a:t>
            </a:r>
            <a:r>
              <a:rPr kumimoji="1" lang="ja-JP" altLang="en-US" sz="1200" dirty="0"/>
              <a:t>　</a:t>
            </a:r>
          </a:p>
        </p:txBody>
      </p:sp>
      <p:sp>
        <p:nvSpPr>
          <p:cNvPr id="6" name="テキスト ボックス 5">
            <a:extLst>
              <a:ext uri="{FF2B5EF4-FFF2-40B4-BE49-F238E27FC236}">
                <a16:creationId xmlns:a16="http://schemas.microsoft.com/office/drawing/2014/main" id="{50EE909F-2A8B-433C-846D-0CA8EEB0F545}"/>
              </a:ext>
            </a:extLst>
          </p:cNvPr>
          <p:cNvSpPr txBox="1"/>
          <p:nvPr/>
        </p:nvSpPr>
        <p:spPr>
          <a:xfrm>
            <a:off x="736796" y="5342423"/>
            <a:ext cx="4320000" cy="738664"/>
          </a:xfrm>
          <a:prstGeom prst="rect">
            <a:avLst/>
          </a:prstGeom>
          <a:solidFill>
            <a:schemeClr val="bg1">
              <a:lumMod val="95000"/>
            </a:schemeClr>
          </a:solidFill>
        </p:spPr>
        <p:txBody>
          <a:bodyPr wrap="square" rtlCol="0">
            <a:spAutoFit/>
          </a:bodyPr>
          <a:lstStyle/>
          <a:p>
            <a:r>
              <a:rPr kumimoji="1" lang="ja-JP" altLang="en-US" sz="1600" dirty="0"/>
              <a:t>中小企業共通</a:t>
            </a:r>
            <a:r>
              <a:rPr kumimoji="1" lang="en-US" altLang="ja-JP" sz="1600" dirty="0"/>
              <a:t>EDI</a:t>
            </a:r>
            <a:r>
              <a:rPr kumimoji="1" lang="ja-JP" altLang="en-US" sz="1600" dirty="0"/>
              <a:t>による電子インボイス</a:t>
            </a:r>
            <a:endParaRPr kumimoji="1" lang="en-US" altLang="ja-JP" sz="1600" dirty="0"/>
          </a:p>
          <a:p>
            <a:pPr algn="r"/>
            <a:r>
              <a:rPr kumimoji="1" lang="en-US" altLang="ja-JP" sz="1200" dirty="0"/>
              <a:t>IT</a:t>
            </a:r>
            <a:r>
              <a:rPr kumimoji="1" lang="ja-JP" altLang="en-US" sz="1200" dirty="0"/>
              <a:t>コーディネータ協会　フェロー</a:t>
            </a:r>
            <a:r>
              <a:rPr kumimoji="1" lang="en-US" altLang="ja-JP" sz="1200" dirty="0"/>
              <a:t>IT</a:t>
            </a:r>
            <a:r>
              <a:rPr kumimoji="1" lang="ja-JP" altLang="en-US" sz="1200" dirty="0"/>
              <a:t>コーディネーター</a:t>
            </a:r>
            <a:endParaRPr kumimoji="1" lang="en-US" altLang="ja-JP" sz="1200" dirty="0"/>
          </a:p>
          <a:p>
            <a:pPr algn="r"/>
            <a:r>
              <a:rPr kumimoji="1" lang="ja-JP" altLang="en-US" sz="1200" dirty="0"/>
              <a:t>　</a:t>
            </a:r>
            <a:r>
              <a:rPr kumimoji="1" lang="ja-JP" altLang="en-US" sz="1400" dirty="0"/>
              <a:t>川内  晟宏　様</a:t>
            </a:r>
            <a:endParaRPr kumimoji="1" lang="en-US" altLang="ja-JP" sz="1400" dirty="0"/>
          </a:p>
        </p:txBody>
      </p:sp>
      <p:sp>
        <p:nvSpPr>
          <p:cNvPr id="7" name="テキスト ボックス 6">
            <a:extLst>
              <a:ext uri="{FF2B5EF4-FFF2-40B4-BE49-F238E27FC236}">
                <a16:creationId xmlns:a16="http://schemas.microsoft.com/office/drawing/2014/main" id="{BAEA1911-F175-4E67-93BD-65DDA271A1A9}"/>
              </a:ext>
            </a:extLst>
          </p:cNvPr>
          <p:cNvSpPr txBox="1"/>
          <p:nvPr/>
        </p:nvSpPr>
        <p:spPr>
          <a:xfrm>
            <a:off x="736796" y="6295559"/>
            <a:ext cx="4320000" cy="769441"/>
          </a:xfrm>
          <a:prstGeom prst="rect">
            <a:avLst/>
          </a:prstGeom>
          <a:solidFill>
            <a:schemeClr val="bg1">
              <a:lumMod val="95000"/>
            </a:schemeClr>
          </a:solidFill>
        </p:spPr>
        <p:txBody>
          <a:bodyPr wrap="square" rtlCol="0">
            <a:spAutoFit/>
          </a:bodyPr>
          <a:lstStyle/>
          <a:p>
            <a:r>
              <a:rPr kumimoji="1" lang="en-US" altLang="ja-JP" sz="1600" dirty="0"/>
              <a:t>AI</a:t>
            </a:r>
            <a:r>
              <a:rPr kumimoji="1" lang="ja-JP" altLang="en-US" sz="1600" dirty="0"/>
              <a:t>連携を目指す電子交渉の仕組み</a:t>
            </a:r>
            <a:endParaRPr kumimoji="1" lang="en-US" altLang="ja-JP" sz="1600" dirty="0"/>
          </a:p>
          <a:p>
            <a:pPr algn="r"/>
            <a:r>
              <a:rPr kumimoji="1" lang="en-US" altLang="ja-JP" sz="1400" dirty="0">
                <a:latin typeface="+mn-ea"/>
              </a:rPr>
              <a:t>NEC</a:t>
            </a:r>
            <a:r>
              <a:rPr kumimoji="1" lang="ja-JP" altLang="en-US" sz="1400" dirty="0">
                <a:latin typeface="+mn-ea"/>
              </a:rPr>
              <a:t>データサイエンス研究所　主任研究員　</a:t>
            </a:r>
            <a:endParaRPr kumimoji="1" lang="en-US" altLang="ja-JP" sz="1400" dirty="0">
              <a:latin typeface="+mn-ea"/>
            </a:endParaRPr>
          </a:p>
          <a:p>
            <a:pPr algn="r"/>
            <a:r>
              <a:rPr kumimoji="1" lang="ja-JP" altLang="en-US" sz="1400" dirty="0"/>
              <a:t>中台  慎二　様</a:t>
            </a:r>
            <a:endParaRPr kumimoji="1" lang="en-US" altLang="ja-JP" sz="1400" dirty="0"/>
          </a:p>
        </p:txBody>
      </p:sp>
      <p:sp>
        <p:nvSpPr>
          <p:cNvPr id="8" name="テキスト ボックス 7">
            <a:extLst>
              <a:ext uri="{FF2B5EF4-FFF2-40B4-BE49-F238E27FC236}">
                <a16:creationId xmlns:a16="http://schemas.microsoft.com/office/drawing/2014/main" id="{805FCFE5-4217-46D5-9255-60CC821BD539}"/>
              </a:ext>
            </a:extLst>
          </p:cNvPr>
          <p:cNvSpPr txBox="1"/>
          <p:nvPr/>
        </p:nvSpPr>
        <p:spPr>
          <a:xfrm>
            <a:off x="5692273" y="3343794"/>
            <a:ext cx="4320000" cy="1015663"/>
          </a:xfrm>
          <a:prstGeom prst="rect">
            <a:avLst/>
          </a:prstGeom>
          <a:solidFill>
            <a:schemeClr val="bg1">
              <a:lumMod val="95000"/>
            </a:schemeClr>
          </a:solidFill>
        </p:spPr>
        <p:txBody>
          <a:bodyPr wrap="square" rtlCol="0">
            <a:spAutoFit/>
          </a:bodyPr>
          <a:lstStyle/>
          <a:p>
            <a:r>
              <a:rPr kumimoji="1" lang="ja-JP" altLang="en-US" sz="1600" dirty="0"/>
              <a:t>サステイナブル</a:t>
            </a:r>
            <a:r>
              <a:rPr kumimoji="1" lang="en-US" altLang="ja-JP" sz="1600" dirty="0"/>
              <a:t>TT&amp;L</a:t>
            </a:r>
            <a:r>
              <a:rPr kumimoji="1" lang="ja-JP" altLang="en-US" sz="1600" dirty="0"/>
              <a:t>（</a:t>
            </a:r>
            <a:r>
              <a:rPr kumimoji="1" lang="en-US" altLang="ja-JP" sz="1600" dirty="0"/>
              <a:t>Travel, Tourism and Leisure</a:t>
            </a:r>
            <a:r>
              <a:rPr kumimoji="1" lang="ja-JP" altLang="en-US" sz="1600" dirty="0"/>
              <a:t>）で</a:t>
            </a:r>
            <a:r>
              <a:rPr kumimoji="1" lang="en-US" altLang="ja-JP" sz="1600" dirty="0"/>
              <a:t>SDGs</a:t>
            </a:r>
          </a:p>
          <a:p>
            <a:pPr algn="r"/>
            <a:r>
              <a:rPr kumimoji="1" lang="ja-JP" altLang="en-US" sz="1400" dirty="0"/>
              <a:t>国連</a:t>
            </a:r>
            <a:r>
              <a:rPr kumimoji="1" lang="en-US" altLang="zh-TW" sz="1400" dirty="0"/>
              <a:t>CEFACT</a:t>
            </a:r>
            <a:r>
              <a:rPr kumimoji="1" lang="ja-JP" altLang="en-US" sz="1400" dirty="0"/>
              <a:t>観光部会長　</a:t>
            </a:r>
            <a:endParaRPr kumimoji="1" lang="en-US" altLang="ja-JP" sz="1400" dirty="0"/>
          </a:p>
          <a:p>
            <a:pPr algn="r"/>
            <a:r>
              <a:rPr kumimoji="1" lang="ja-JP" altLang="en-US" sz="1400" dirty="0"/>
              <a:t>鈴木  耀夫　様</a:t>
            </a:r>
            <a:endParaRPr kumimoji="1" lang="en-US" altLang="ja-JP" sz="1400" dirty="0"/>
          </a:p>
        </p:txBody>
      </p:sp>
      <p:sp>
        <p:nvSpPr>
          <p:cNvPr id="9" name="テキスト ボックス 8">
            <a:extLst>
              <a:ext uri="{FF2B5EF4-FFF2-40B4-BE49-F238E27FC236}">
                <a16:creationId xmlns:a16="http://schemas.microsoft.com/office/drawing/2014/main" id="{DA90F6A9-824C-49D4-8B35-D0C6C7ECA73A}"/>
              </a:ext>
            </a:extLst>
          </p:cNvPr>
          <p:cNvSpPr txBox="1"/>
          <p:nvPr/>
        </p:nvSpPr>
        <p:spPr>
          <a:xfrm>
            <a:off x="5692273" y="4564238"/>
            <a:ext cx="4320000" cy="738664"/>
          </a:xfrm>
          <a:prstGeom prst="rect">
            <a:avLst/>
          </a:prstGeom>
          <a:solidFill>
            <a:schemeClr val="bg1">
              <a:lumMod val="95000"/>
            </a:schemeClr>
          </a:solidFill>
        </p:spPr>
        <p:txBody>
          <a:bodyPr wrap="square" rtlCol="0">
            <a:spAutoFit/>
          </a:bodyPr>
          <a:lstStyle/>
          <a:p>
            <a:r>
              <a:rPr kumimoji="1" lang="ja-JP" altLang="en-US" sz="1600" dirty="0"/>
              <a:t>スマート物流を支える動態管理</a:t>
            </a:r>
            <a:endParaRPr kumimoji="1" lang="en-US" altLang="ja-JP" sz="1600" dirty="0"/>
          </a:p>
          <a:p>
            <a:pPr algn="r"/>
            <a:r>
              <a:rPr kumimoji="1" lang="ja-JP" altLang="en-US" sz="1200" dirty="0"/>
              <a:t>一般社団法人</a:t>
            </a:r>
            <a:r>
              <a:rPr kumimoji="1" lang="en-US" altLang="ja-JP" sz="1200" dirty="0"/>
              <a:t>SCCC</a:t>
            </a:r>
            <a:r>
              <a:rPr kumimoji="1" lang="ja-JP" altLang="en-US" sz="1200" dirty="0"/>
              <a:t>・リアルタイム経営推進協議会理事長</a:t>
            </a:r>
            <a:endParaRPr kumimoji="1" lang="en-US" altLang="ja-JP" sz="1200" dirty="0"/>
          </a:p>
          <a:p>
            <a:pPr algn="r"/>
            <a:r>
              <a:rPr kumimoji="1" lang="ja-JP" altLang="en-US" sz="1200" dirty="0"/>
              <a:t>　</a:t>
            </a:r>
            <a:r>
              <a:rPr kumimoji="1" lang="ja-JP" altLang="en-US" sz="1400" dirty="0"/>
              <a:t>兼子  邦彦　様</a:t>
            </a:r>
          </a:p>
        </p:txBody>
      </p:sp>
      <p:sp>
        <p:nvSpPr>
          <p:cNvPr id="3" name="テキスト ボックス 2">
            <a:extLst>
              <a:ext uri="{FF2B5EF4-FFF2-40B4-BE49-F238E27FC236}">
                <a16:creationId xmlns:a16="http://schemas.microsoft.com/office/drawing/2014/main" id="{55AE1849-EAFD-46E8-9245-6CF1D1CBCBD5}"/>
              </a:ext>
            </a:extLst>
          </p:cNvPr>
          <p:cNvSpPr txBox="1"/>
          <p:nvPr/>
        </p:nvSpPr>
        <p:spPr>
          <a:xfrm>
            <a:off x="5692273" y="5660447"/>
            <a:ext cx="4622606" cy="1384995"/>
          </a:xfrm>
          <a:prstGeom prst="rect">
            <a:avLst/>
          </a:prstGeom>
          <a:noFill/>
        </p:spPr>
        <p:txBody>
          <a:bodyPr wrap="square" rtlCol="0">
            <a:spAutoFit/>
          </a:bodyPr>
          <a:lstStyle/>
          <a:p>
            <a:r>
              <a:rPr kumimoji="1" lang="ja-JP" altLang="en-US" sz="2000" b="1" dirty="0"/>
              <a:t>主催  国連</a:t>
            </a:r>
            <a:r>
              <a:rPr kumimoji="1" lang="en-US" altLang="ja-JP" sz="2000" b="1" dirty="0"/>
              <a:t>CEFACT</a:t>
            </a:r>
            <a:r>
              <a:rPr kumimoji="1" lang="ja-JP" altLang="en-US" sz="2000" b="1" dirty="0"/>
              <a:t>日本委員会事務局</a:t>
            </a:r>
            <a:endParaRPr kumimoji="1" lang="en-US" altLang="ja-JP" sz="2000" b="1" dirty="0"/>
          </a:p>
          <a:p>
            <a:r>
              <a:rPr kumimoji="1" lang="en-US" altLang="ja-JP" sz="1200" dirty="0"/>
              <a:t>	</a:t>
            </a:r>
            <a:r>
              <a:rPr kumimoji="1" lang="ja-JP" altLang="en-US" sz="1200" dirty="0"/>
              <a:t>（一財）日本貿易関係手続簡易化協会（</a:t>
            </a:r>
            <a:r>
              <a:rPr kumimoji="1" lang="en-US" altLang="ja-JP" sz="1200" dirty="0"/>
              <a:t>JASTPRO</a:t>
            </a:r>
            <a:r>
              <a:rPr kumimoji="1" lang="ja-JP" altLang="en-US" sz="1200" dirty="0"/>
              <a:t>）</a:t>
            </a:r>
            <a:endParaRPr kumimoji="1" lang="en-US" altLang="ja-JP" sz="1200" dirty="0"/>
          </a:p>
          <a:p>
            <a:r>
              <a:rPr kumimoji="1" lang="en-US" altLang="ja-JP" sz="1200" dirty="0"/>
              <a:t>	</a:t>
            </a:r>
            <a:r>
              <a:rPr kumimoji="1" lang="ja-JP" altLang="en-US" sz="1200" dirty="0"/>
              <a:t>（一社）サプライチェーン情報基盤研究会（</a:t>
            </a:r>
            <a:r>
              <a:rPr kumimoji="1" lang="en-US" altLang="ja-JP" sz="1200" dirty="0"/>
              <a:t>SIPS</a:t>
            </a:r>
            <a:r>
              <a:rPr kumimoji="1" lang="ja-JP" altLang="en-US" sz="1200" dirty="0"/>
              <a:t>）</a:t>
            </a:r>
            <a:endParaRPr kumimoji="1" lang="en-US" altLang="ja-JP" sz="1200" dirty="0"/>
          </a:p>
          <a:p>
            <a:endParaRPr kumimoji="1" lang="en-US" altLang="ja-JP" sz="1200" b="1" strike="dblStrike" dirty="0">
              <a:solidFill>
                <a:srgbClr val="FF0000"/>
              </a:solidFill>
            </a:endParaRPr>
          </a:p>
          <a:p>
            <a:r>
              <a:rPr kumimoji="1" lang="en-US" altLang="ja-JP" sz="1200" b="1" dirty="0">
                <a:latin typeface="+mn-ea"/>
              </a:rPr>
              <a:t>      </a:t>
            </a:r>
            <a:r>
              <a:rPr kumimoji="1" lang="ja-JP" altLang="en-US" sz="1400" dirty="0">
                <a:latin typeface="+mn-ea"/>
              </a:rPr>
              <a:t>国連</a:t>
            </a:r>
            <a:r>
              <a:rPr kumimoji="1" lang="en-US" altLang="ja-JP" sz="1400" dirty="0">
                <a:latin typeface="+mn-ea"/>
              </a:rPr>
              <a:t>CEFACT</a:t>
            </a:r>
            <a:r>
              <a:rPr kumimoji="1" lang="ja-JP" altLang="en-US" sz="1400" dirty="0">
                <a:latin typeface="+mn-ea"/>
              </a:rPr>
              <a:t>日本代表団代表</a:t>
            </a:r>
            <a:r>
              <a:rPr kumimoji="1" lang="ja-JP" altLang="en-US" sz="1200" dirty="0">
                <a:latin typeface="+mn-ea"/>
              </a:rPr>
              <a:t>（</a:t>
            </a:r>
            <a:r>
              <a:rPr kumimoji="1" lang="en-US" altLang="ja-JP" sz="1200" dirty="0">
                <a:latin typeface="+mn-ea"/>
              </a:rPr>
              <a:t>Head of Delegation</a:t>
            </a:r>
            <a:r>
              <a:rPr kumimoji="1" lang="ja-JP" altLang="en-US" sz="1200" dirty="0">
                <a:latin typeface="+mn-ea"/>
              </a:rPr>
              <a:t>）</a:t>
            </a:r>
            <a:endParaRPr kumimoji="1" lang="en-US" altLang="ja-JP" sz="1200" dirty="0">
              <a:latin typeface="+mn-ea"/>
            </a:endParaRPr>
          </a:p>
          <a:p>
            <a:pPr algn="ctr"/>
            <a:r>
              <a:rPr kumimoji="1" lang="en-US" altLang="ja-JP" sz="1400" dirty="0">
                <a:latin typeface="+mn-ea"/>
              </a:rPr>
              <a:t>	</a:t>
            </a:r>
            <a:r>
              <a:rPr kumimoji="1" lang="ja-JP" altLang="en-US" sz="1400" dirty="0">
                <a:latin typeface="+mn-ea"/>
              </a:rPr>
              <a:t>財務省・経済産業省・国土交通省（持ち回り）</a:t>
            </a:r>
            <a:endParaRPr kumimoji="1" lang="en-US" altLang="ja-JP" sz="1600" dirty="0">
              <a:latin typeface="+mn-ea"/>
            </a:endParaRPr>
          </a:p>
        </p:txBody>
      </p:sp>
      <p:sp>
        <p:nvSpPr>
          <p:cNvPr id="4" name="テキスト ボックス 3">
            <a:extLst>
              <a:ext uri="{FF2B5EF4-FFF2-40B4-BE49-F238E27FC236}">
                <a16:creationId xmlns:a16="http://schemas.microsoft.com/office/drawing/2014/main" id="{4E0C00A4-3CDB-49F0-967A-C973605687C5}"/>
              </a:ext>
            </a:extLst>
          </p:cNvPr>
          <p:cNvSpPr txBox="1"/>
          <p:nvPr/>
        </p:nvSpPr>
        <p:spPr>
          <a:xfrm>
            <a:off x="1" y="244747"/>
            <a:ext cx="10691812" cy="2862322"/>
          </a:xfrm>
          <a:prstGeom prst="rect">
            <a:avLst/>
          </a:prstGeom>
          <a:solidFill>
            <a:srgbClr val="FFFFFF">
              <a:alpha val="85098"/>
            </a:srgbClr>
          </a:solidFill>
          <a:ln w="3175">
            <a:solidFill>
              <a:schemeClr val="tx1"/>
            </a:solidFill>
          </a:ln>
        </p:spPr>
        <p:txBody>
          <a:bodyPr wrap="square" rtlCol="0">
            <a:spAutoFit/>
          </a:bodyPr>
          <a:lstStyle/>
          <a:p>
            <a:pPr algn="ctr"/>
            <a:r>
              <a:rPr kumimoji="1" lang="en-US" altLang="ja-JP" dirty="0"/>
              <a:t>JASTPRO/SIPS</a:t>
            </a:r>
            <a:r>
              <a:rPr kumimoji="1" lang="ja-JP" altLang="en-US" dirty="0"/>
              <a:t>　貿易手続簡易化活動</a:t>
            </a:r>
            <a:r>
              <a:rPr kumimoji="1" lang="en-US" altLang="ja-JP" dirty="0"/>
              <a:t>50</a:t>
            </a:r>
            <a:r>
              <a:rPr kumimoji="1" lang="ja-JP" altLang="en-US" dirty="0"/>
              <a:t>周年オンラインセミナー</a:t>
            </a:r>
            <a:endParaRPr kumimoji="1" lang="en-US" altLang="ja-JP" dirty="0"/>
          </a:p>
          <a:p>
            <a:pPr algn="ctr"/>
            <a:r>
              <a:rPr kumimoji="1" lang="ja-JP" altLang="en-US" sz="4000" b="1" dirty="0"/>
              <a:t>日本発 国際標準の現状と展望</a:t>
            </a:r>
            <a:endParaRPr kumimoji="1" lang="en-US" altLang="ja-JP" sz="4000" b="1" dirty="0"/>
          </a:p>
          <a:p>
            <a:pPr algn="ctr"/>
            <a:r>
              <a:rPr kumimoji="1" lang="ja-JP" altLang="en-US" sz="2800" b="1" dirty="0"/>
              <a:t>ー</a:t>
            </a:r>
            <a:r>
              <a:rPr kumimoji="1" lang="ja-JP" altLang="en-US" sz="2400" b="1" dirty="0"/>
              <a:t>デジタル社会を推進する国連</a:t>
            </a:r>
            <a:r>
              <a:rPr kumimoji="1" lang="en-US" altLang="ja-JP" sz="2400" b="1" dirty="0"/>
              <a:t>CEFACT</a:t>
            </a:r>
            <a:r>
              <a:rPr kumimoji="1" lang="ja-JP" altLang="en-US" sz="2400" b="1" dirty="0"/>
              <a:t>標準</a:t>
            </a:r>
            <a:r>
              <a:rPr kumimoji="1" lang="ja-JP" altLang="en-US" sz="2800" b="1" dirty="0"/>
              <a:t>ー </a:t>
            </a:r>
            <a:endParaRPr kumimoji="1" lang="en-US" altLang="ja-JP" sz="2800" b="1" dirty="0"/>
          </a:p>
          <a:p>
            <a:pPr algn="ctr"/>
            <a:r>
              <a:rPr kumimoji="1" lang="ja-JP" altLang="en-US" dirty="0"/>
              <a:t>国連</a:t>
            </a:r>
            <a:r>
              <a:rPr kumimoji="1" lang="en-US" altLang="ja-JP" dirty="0"/>
              <a:t>CEFACT</a:t>
            </a:r>
            <a:r>
              <a:rPr kumimoji="1" lang="ja-JP" altLang="en-US" dirty="0"/>
              <a:t>日本委員会の活動とその最前線の取組みを紹介します</a:t>
            </a:r>
          </a:p>
          <a:p>
            <a:pPr lvl="1" algn="ctr"/>
            <a:r>
              <a:rPr kumimoji="1" lang="en-US" altLang="ja-JP" sz="2800" b="1" dirty="0"/>
              <a:t>2021</a:t>
            </a:r>
            <a:r>
              <a:rPr kumimoji="1" lang="ja-JP" altLang="en-US" sz="2800" b="1" dirty="0"/>
              <a:t>年</a:t>
            </a:r>
            <a:r>
              <a:rPr kumimoji="1" lang="en-US" altLang="ja-JP" sz="2800" b="1" dirty="0"/>
              <a:t>10</a:t>
            </a:r>
            <a:r>
              <a:rPr kumimoji="1" lang="ja-JP" altLang="en-US" sz="2800" b="1" dirty="0"/>
              <a:t>月</a:t>
            </a:r>
            <a:r>
              <a:rPr kumimoji="1" lang="en-GB" altLang="ja-JP" sz="2800" b="1" dirty="0"/>
              <a:t>27</a:t>
            </a:r>
            <a:r>
              <a:rPr kumimoji="1" lang="ja-JP" altLang="en-US" sz="2800" b="1" dirty="0"/>
              <a:t>日（水）</a:t>
            </a:r>
            <a:r>
              <a:rPr kumimoji="1" lang="en-US" altLang="ja-JP" sz="2800" b="1" dirty="0"/>
              <a:t>14</a:t>
            </a:r>
            <a:r>
              <a:rPr kumimoji="1" lang="ja-JP" altLang="en-US" sz="2800" b="1" dirty="0"/>
              <a:t>：</a:t>
            </a:r>
            <a:r>
              <a:rPr kumimoji="1" lang="en-US" altLang="ja-JP" sz="2800" b="1" dirty="0"/>
              <a:t>00</a:t>
            </a:r>
            <a:r>
              <a:rPr kumimoji="1" lang="ja-JP" altLang="en-US" sz="2800" b="1" dirty="0"/>
              <a:t>～</a:t>
            </a:r>
            <a:r>
              <a:rPr kumimoji="1" lang="en-US" altLang="ja-JP" sz="2800" b="1" dirty="0"/>
              <a:t>17</a:t>
            </a:r>
            <a:r>
              <a:rPr kumimoji="1" lang="ja-JP" altLang="en-US" sz="2800" b="1" dirty="0"/>
              <a:t>：</a:t>
            </a:r>
            <a:r>
              <a:rPr kumimoji="1" lang="en-US" altLang="ja-JP" sz="2800" b="1" dirty="0"/>
              <a:t>00</a:t>
            </a:r>
          </a:p>
          <a:p>
            <a:pPr lvl="1" algn="ctr"/>
            <a:r>
              <a:rPr kumimoji="1" lang="ja-JP" altLang="en-US" sz="2800" b="1" dirty="0"/>
              <a:t>オンライン（</a:t>
            </a:r>
            <a:r>
              <a:rPr kumimoji="1" lang="en-US" altLang="ja-JP" sz="2800" b="1" dirty="0"/>
              <a:t>ZOOM</a:t>
            </a:r>
            <a:r>
              <a:rPr kumimoji="1" lang="ja-JP" altLang="en-US" sz="2800" b="1" dirty="0"/>
              <a:t>）　参加費：無料</a:t>
            </a:r>
            <a:endParaRPr kumimoji="1" lang="en-US" altLang="ja-JP" sz="2800" b="1" dirty="0"/>
          </a:p>
          <a:p>
            <a:pPr lvl="1" algn="ctr"/>
            <a:r>
              <a:rPr kumimoji="1" lang="ja-JP" altLang="en-US" sz="2000" dirty="0"/>
              <a:t>ご参加お申込みはこちら（先着 </a:t>
            </a:r>
            <a:r>
              <a:rPr kumimoji="1" lang="en-US" altLang="ja-JP" sz="2000" dirty="0"/>
              <a:t>100</a:t>
            </a:r>
            <a:r>
              <a:rPr kumimoji="1" lang="ja-JP" altLang="en-US" sz="2000" dirty="0"/>
              <a:t>名様）</a:t>
            </a:r>
            <a:r>
              <a:rPr kumimoji="1" lang="en-US" altLang="ja-JP" sz="2000" dirty="0"/>
              <a:t>xxxxxx@jastpro.or.jp</a:t>
            </a:r>
          </a:p>
        </p:txBody>
      </p:sp>
      <p:sp>
        <p:nvSpPr>
          <p:cNvPr id="10" name="テキスト ボックス 9">
            <a:extLst>
              <a:ext uri="{FF2B5EF4-FFF2-40B4-BE49-F238E27FC236}">
                <a16:creationId xmlns:a16="http://schemas.microsoft.com/office/drawing/2014/main" id="{C20FB4A4-0B03-4AB9-B41C-357F3B8B53A8}"/>
              </a:ext>
            </a:extLst>
          </p:cNvPr>
          <p:cNvSpPr txBox="1"/>
          <p:nvPr/>
        </p:nvSpPr>
        <p:spPr>
          <a:xfrm>
            <a:off x="121186" y="99152"/>
            <a:ext cx="2071171" cy="369332"/>
          </a:xfrm>
          <a:prstGeom prst="rect">
            <a:avLst/>
          </a:prstGeom>
          <a:noFill/>
          <a:ln>
            <a:solidFill>
              <a:schemeClr val="accent1"/>
            </a:solidFill>
          </a:ln>
        </p:spPr>
        <p:txBody>
          <a:bodyPr wrap="square" rtlCol="0">
            <a:spAutoFit/>
          </a:bodyPr>
          <a:lstStyle/>
          <a:p>
            <a:r>
              <a:rPr kumimoji="1" lang="ja-JP" altLang="en-US" b="1" dirty="0"/>
              <a:t>国際連携</a:t>
            </a:r>
            <a:r>
              <a:rPr kumimoji="1" lang="en-US" altLang="ja-JP" b="1" dirty="0"/>
              <a:t>2021-2-08</a:t>
            </a:r>
            <a:endParaRPr kumimoji="1" lang="ja-JP" altLang="en-US" b="1" dirty="0"/>
          </a:p>
        </p:txBody>
      </p:sp>
    </p:spTree>
    <p:extLst>
      <p:ext uri="{BB962C8B-B14F-4D97-AF65-F5344CB8AC3E}">
        <p14:creationId xmlns:p14="http://schemas.microsoft.com/office/powerpoint/2010/main" val="1019947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8373BE-1A47-43AB-8E8E-6DBF60750264}"/>
              </a:ext>
            </a:extLst>
          </p:cNvPr>
          <p:cNvSpPr>
            <a:spLocks noGrp="1"/>
          </p:cNvSpPr>
          <p:nvPr>
            <p:ph type="title"/>
          </p:nvPr>
        </p:nvSpPr>
        <p:spPr>
          <a:xfrm>
            <a:off x="735062" y="402484"/>
            <a:ext cx="9221689" cy="766893"/>
          </a:xfrm>
        </p:spPr>
        <p:txBody>
          <a:bodyPr>
            <a:normAutofit/>
          </a:bodyPr>
          <a:lstStyle/>
          <a:p>
            <a:pPr algn="ctr"/>
            <a:r>
              <a:rPr lang="ja-JP" altLang="en-US" sz="1600" dirty="0">
                <a:latin typeface="+mn-ea"/>
                <a:ea typeface="+mn-ea"/>
              </a:rPr>
              <a:t>今回セミナーでは、以下の日本が参画する国連</a:t>
            </a:r>
            <a:r>
              <a:rPr lang="en-US" altLang="ja-JP" sz="1600" dirty="0">
                <a:latin typeface="+mn-ea"/>
                <a:ea typeface="+mn-ea"/>
              </a:rPr>
              <a:t>CEFACT</a:t>
            </a:r>
            <a:r>
              <a:rPr lang="ja-JP" altLang="en-US" sz="1600" dirty="0">
                <a:latin typeface="+mn-ea"/>
                <a:ea typeface="+mn-ea"/>
              </a:rPr>
              <a:t>標準の高度化活動をご紹介します。</a:t>
            </a:r>
          </a:p>
        </p:txBody>
      </p:sp>
      <p:sp>
        <p:nvSpPr>
          <p:cNvPr id="3" name="コンテンツ プレースホルダー 2">
            <a:extLst>
              <a:ext uri="{FF2B5EF4-FFF2-40B4-BE49-F238E27FC236}">
                <a16:creationId xmlns:a16="http://schemas.microsoft.com/office/drawing/2014/main" id="{01FB1E5B-819A-413C-8712-F9B3369AC6DE}"/>
              </a:ext>
            </a:extLst>
          </p:cNvPr>
          <p:cNvSpPr>
            <a:spLocks noGrp="1"/>
          </p:cNvSpPr>
          <p:nvPr>
            <p:ph sz="half" idx="1"/>
          </p:nvPr>
        </p:nvSpPr>
        <p:spPr>
          <a:xfrm>
            <a:off x="735062" y="1354015"/>
            <a:ext cx="4544021" cy="5978770"/>
          </a:xfrm>
        </p:spPr>
        <p:txBody>
          <a:bodyPr>
            <a:normAutofit lnSpcReduction="10000"/>
          </a:bodyPr>
          <a:lstStyle/>
          <a:p>
            <a:pPr marL="0" indent="0">
              <a:lnSpc>
                <a:spcPct val="120000"/>
              </a:lnSpc>
              <a:buNone/>
            </a:pPr>
            <a:r>
              <a:rPr lang="ja-JP" altLang="en-US" sz="1200" dirty="0"/>
              <a:t>（１）貿易プラットフォーム連携を目指す</a:t>
            </a:r>
            <a:r>
              <a:rPr lang="en-US" altLang="ja-JP" sz="1200" dirty="0" err="1"/>
              <a:t>TradeWaltz</a:t>
            </a:r>
            <a:endParaRPr lang="en-US" altLang="ja-JP" sz="1200" dirty="0"/>
          </a:p>
          <a:p>
            <a:pPr marL="0" indent="0" algn="r">
              <a:lnSpc>
                <a:spcPct val="120000"/>
              </a:lnSpc>
              <a:buNone/>
            </a:pPr>
            <a:r>
              <a:rPr lang="ja-JP" altLang="en-US" sz="1200" dirty="0"/>
              <a:t>株式会社トレードワルツ　代表取締役 社長　小島  裕久　様</a:t>
            </a:r>
          </a:p>
          <a:p>
            <a:pPr marL="0" indent="0">
              <a:lnSpc>
                <a:spcPct val="120000"/>
              </a:lnSpc>
              <a:buNone/>
            </a:pPr>
            <a:r>
              <a:rPr lang="ja-JP" altLang="en-US" sz="1200" dirty="0"/>
              <a:t>「</a:t>
            </a:r>
            <a:r>
              <a:rPr lang="en-US" altLang="ja-JP" sz="1200" dirty="0" err="1"/>
              <a:t>TradeWaltz</a:t>
            </a:r>
            <a:r>
              <a:rPr lang="ja-JP" altLang="en-US" sz="1200" dirty="0"/>
              <a:t>」はブロックチェーン技術を活用した貿易情報連携プラットフォームです。「</a:t>
            </a:r>
            <a:r>
              <a:rPr lang="en-US" altLang="ja-JP" sz="1200" dirty="0" err="1"/>
              <a:t>TradeWaltz</a:t>
            </a:r>
            <a:r>
              <a:rPr lang="ja-JP" altLang="en-US" sz="1200" dirty="0"/>
              <a:t>」が普及すれば、貿易に関わる全ての業務を一元的に電子データで管理することができるようになり、貿易業務の作業量を最大</a:t>
            </a:r>
            <a:r>
              <a:rPr lang="en-US" altLang="ja-JP" sz="1200" dirty="0"/>
              <a:t>50</a:t>
            </a:r>
            <a:r>
              <a:rPr lang="ja-JP" altLang="en-US" sz="1200" dirty="0"/>
              <a:t>％程度、削減できる見込みです。「</a:t>
            </a:r>
            <a:r>
              <a:rPr lang="en-US" altLang="ja-JP" sz="1200" dirty="0" err="1"/>
              <a:t>TradeWaltz</a:t>
            </a:r>
            <a:r>
              <a:rPr lang="ja-JP" altLang="en-US" sz="1200" dirty="0"/>
              <a:t>」の扱う貿易手続き文書は国連</a:t>
            </a:r>
            <a:r>
              <a:rPr lang="en-US" altLang="ja-JP" sz="1200" dirty="0"/>
              <a:t>CEFACT</a:t>
            </a:r>
            <a:r>
              <a:rPr lang="ja-JP" altLang="en-US" sz="1200" dirty="0"/>
              <a:t>の標準情報モデルに準拠しており、貿易文書の電子化を検討している国内外の政府機関やサービスプロバイダーと連携し、</a:t>
            </a:r>
            <a:r>
              <a:rPr lang="en-US" altLang="ja-JP" sz="1200" dirty="0"/>
              <a:t>ASEAN</a:t>
            </a:r>
            <a:r>
              <a:rPr lang="ja-JP" altLang="en-US" sz="1200" dirty="0"/>
              <a:t>をはじめとした世界の貿易業務のデジタル化にも貢献するものです。</a:t>
            </a:r>
          </a:p>
          <a:p>
            <a:pPr marL="0" indent="0">
              <a:lnSpc>
                <a:spcPct val="120000"/>
              </a:lnSpc>
              <a:buNone/>
            </a:pPr>
            <a:r>
              <a:rPr lang="ja-JP" altLang="en-US" sz="1200" dirty="0"/>
              <a:t>（２）中小企業共通</a:t>
            </a:r>
            <a:r>
              <a:rPr lang="en-US" altLang="ja-JP" sz="1200" dirty="0"/>
              <a:t>EDI</a:t>
            </a:r>
            <a:r>
              <a:rPr lang="ja-JP" altLang="en-US" sz="1200" dirty="0"/>
              <a:t>による電子インボイス</a:t>
            </a:r>
          </a:p>
          <a:p>
            <a:pPr marL="0" indent="0" algn="r">
              <a:lnSpc>
                <a:spcPct val="120000"/>
              </a:lnSpc>
              <a:buNone/>
            </a:pPr>
            <a:r>
              <a:rPr lang="en-US" altLang="ja-JP" sz="1200" dirty="0"/>
              <a:t>IT</a:t>
            </a:r>
            <a:r>
              <a:rPr lang="ja-JP" altLang="en-US" sz="1200" dirty="0"/>
              <a:t>コーディネータ協会　フェロー</a:t>
            </a:r>
            <a:r>
              <a:rPr lang="en-US" altLang="ja-JP" sz="1200" dirty="0"/>
              <a:t>IT</a:t>
            </a:r>
            <a:r>
              <a:rPr lang="ja-JP" altLang="en-US" sz="1200" dirty="0"/>
              <a:t>コーディネーター　</a:t>
            </a:r>
            <a:endParaRPr lang="en-GB" altLang="ja-JP" sz="1200" dirty="0"/>
          </a:p>
          <a:p>
            <a:pPr marL="0" indent="0" algn="r">
              <a:lnSpc>
                <a:spcPct val="60000"/>
              </a:lnSpc>
              <a:spcBef>
                <a:spcPts val="600"/>
              </a:spcBef>
              <a:buNone/>
            </a:pPr>
            <a:r>
              <a:rPr lang="ja-JP" altLang="en-US" sz="1200" dirty="0"/>
              <a:t>川内  晟宏　様</a:t>
            </a:r>
          </a:p>
          <a:p>
            <a:pPr marL="0" indent="0">
              <a:lnSpc>
                <a:spcPct val="120000"/>
              </a:lnSpc>
              <a:buNone/>
            </a:pPr>
            <a:r>
              <a:rPr lang="ja-JP" altLang="en-US" sz="1200" dirty="0"/>
              <a:t>中小企業共通</a:t>
            </a:r>
            <a:r>
              <a:rPr lang="en-US" altLang="ja-JP" sz="1200" dirty="0"/>
              <a:t>EDI</a:t>
            </a:r>
            <a:r>
              <a:rPr lang="ja-JP" altLang="en-US" sz="1200" dirty="0"/>
              <a:t>は、経済産業省・中小企業庁の支援により進められており、国連</a:t>
            </a:r>
            <a:r>
              <a:rPr lang="en-US" altLang="ja-JP" sz="1200" dirty="0"/>
              <a:t>CEFACT</a:t>
            </a:r>
            <a:r>
              <a:rPr lang="ja-JP" altLang="en-US" sz="1200" dirty="0"/>
              <a:t>標準に準拠して、受発注／出荷納入／請求支払の幅広い領域において企業間でやり取りする電子帳票を標準化しています。今般、</a:t>
            </a:r>
            <a:r>
              <a:rPr lang="en-US" altLang="ja-JP" sz="1200" dirty="0"/>
              <a:t>2023</a:t>
            </a:r>
            <a:r>
              <a:rPr lang="ja-JP" altLang="en-US" sz="1200" dirty="0"/>
              <a:t>年度から開始される適格請求書保存方式（電子インボイス）に対応するため、新たな税務申告対応を考慮した統合請求書、支払明細書、返還請求書などの整備を行い、必要な情報項目につき国連</a:t>
            </a:r>
            <a:r>
              <a:rPr lang="en-US" altLang="ja-JP" sz="1200" dirty="0"/>
              <a:t>CEFACT</a:t>
            </a:r>
            <a:r>
              <a:rPr lang="ja-JP" altLang="en-US" sz="1200" dirty="0"/>
              <a:t>に標準追加変更要求を提案しているところです。</a:t>
            </a:r>
          </a:p>
          <a:p>
            <a:pPr marL="0" indent="0">
              <a:lnSpc>
                <a:spcPct val="120000"/>
              </a:lnSpc>
              <a:buNone/>
            </a:pPr>
            <a:endParaRPr lang="ja-JP" altLang="en-US" sz="1200" dirty="0"/>
          </a:p>
          <a:p>
            <a:pPr marL="0" indent="0">
              <a:lnSpc>
                <a:spcPct val="120000"/>
              </a:lnSpc>
              <a:buNone/>
            </a:pPr>
            <a:endParaRPr lang="ja-JP" altLang="en-US" sz="1200" dirty="0"/>
          </a:p>
        </p:txBody>
      </p:sp>
      <p:sp>
        <p:nvSpPr>
          <p:cNvPr id="4" name="コンテンツ プレースホルダー 3">
            <a:extLst>
              <a:ext uri="{FF2B5EF4-FFF2-40B4-BE49-F238E27FC236}">
                <a16:creationId xmlns:a16="http://schemas.microsoft.com/office/drawing/2014/main" id="{65ADF498-9E66-4DF4-9E37-555DFC9A6221}"/>
              </a:ext>
            </a:extLst>
          </p:cNvPr>
          <p:cNvSpPr>
            <a:spLocks noGrp="1"/>
          </p:cNvSpPr>
          <p:nvPr>
            <p:ph sz="half" idx="2"/>
          </p:nvPr>
        </p:nvSpPr>
        <p:spPr>
          <a:xfrm>
            <a:off x="5412730" y="1354015"/>
            <a:ext cx="4544021" cy="5978770"/>
          </a:xfrm>
        </p:spPr>
        <p:txBody>
          <a:bodyPr>
            <a:normAutofit lnSpcReduction="10000"/>
          </a:bodyPr>
          <a:lstStyle/>
          <a:p>
            <a:pPr marL="0" indent="0">
              <a:lnSpc>
                <a:spcPct val="120000"/>
              </a:lnSpc>
              <a:buNone/>
            </a:pPr>
            <a:r>
              <a:rPr lang="ja-JP" altLang="en-US" sz="1200" dirty="0"/>
              <a:t>（３）</a:t>
            </a:r>
            <a:r>
              <a:rPr lang="en-US" altLang="ja-JP" sz="1200" dirty="0"/>
              <a:t>AI</a:t>
            </a:r>
            <a:r>
              <a:rPr lang="ja-JP" altLang="en-US" sz="1200" dirty="0"/>
              <a:t>連携を目指す電子交渉の仕組み</a:t>
            </a:r>
          </a:p>
          <a:p>
            <a:pPr marL="0" indent="0" algn="r">
              <a:lnSpc>
                <a:spcPct val="120000"/>
              </a:lnSpc>
              <a:buNone/>
            </a:pPr>
            <a:r>
              <a:rPr lang="en-US" altLang="ja-JP" sz="1200" dirty="0"/>
              <a:t>NEC</a:t>
            </a:r>
            <a:r>
              <a:rPr lang="ja-JP" altLang="en-US" sz="1200" dirty="0"/>
              <a:t>データサイエンス研究所　主任研究員　中台  慎二　様</a:t>
            </a:r>
          </a:p>
          <a:p>
            <a:pPr marL="0" indent="0">
              <a:lnSpc>
                <a:spcPct val="120000"/>
              </a:lnSpc>
              <a:buNone/>
            </a:pPr>
            <a:r>
              <a:rPr lang="ja-JP" altLang="en-US" sz="1200" dirty="0"/>
              <a:t>近い将来、</a:t>
            </a:r>
            <a:r>
              <a:rPr lang="en-US" altLang="ja-JP" sz="1200" dirty="0"/>
              <a:t>AI</a:t>
            </a:r>
            <a:r>
              <a:rPr lang="ja-JP" altLang="en-US" sz="1200" dirty="0"/>
              <a:t>技術が企業システムに組み込まれ、一部の企業間取引における交渉事が電子的に実施されるようになるでしょう。この電子交渉を実装するためのプロトコルにつき、日本から国連</a:t>
            </a:r>
            <a:r>
              <a:rPr lang="en-US" altLang="ja-JP" sz="1200" dirty="0"/>
              <a:t>CEFACT</a:t>
            </a:r>
            <a:r>
              <a:rPr lang="ja-JP" altLang="en-US" sz="1200" dirty="0"/>
              <a:t>に新たなプロジェクトを提案しています。本セミナーにおいては、開発中の電子交渉プロトコルにつき紹介します。</a:t>
            </a:r>
          </a:p>
          <a:p>
            <a:pPr marL="0" indent="0">
              <a:lnSpc>
                <a:spcPct val="110000"/>
              </a:lnSpc>
              <a:buNone/>
            </a:pPr>
            <a:r>
              <a:rPr lang="ja-JP" altLang="en-US" sz="1200" dirty="0"/>
              <a:t>（４）サステイナブル</a:t>
            </a:r>
            <a:r>
              <a:rPr lang="en-US" altLang="ja-JP" sz="1200" dirty="0"/>
              <a:t>TT&amp;L</a:t>
            </a:r>
            <a:r>
              <a:rPr lang="ja-JP" altLang="en-US" sz="1200" dirty="0"/>
              <a:t>（</a:t>
            </a:r>
            <a:r>
              <a:rPr lang="en-US" altLang="ja-JP" sz="1200" dirty="0"/>
              <a:t>Travel, Tourism and Leisure</a:t>
            </a:r>
            <a:r>
              <a:rPr lang="ja-JP" altLang="en-US" sz="1200" dirty="0"/>
              <a:t>）で</a:t>
            </a:r>
            <a:r>
              <a:rPr lang="en-US" altLang="ja-JP" sz="1200" dirty="0"/>
              <a:t>SDGs</a:t>
            </a:r>
          </a:p>
          <a:p>
            <a:pPr marL="0" indent="0" algn="r">
              <a:lnSpc>
                <a:spcPct val="110000"/>
              </a:lnSpc>
              <a:buNone/>
            </a:pPr>
            <a:r>
              <a:rPr lang="ja-JP" altLang="en-US" sz="1200" dirty="0"/>
              <a:t>国連</a:t>
            </a:r>
            <a:r>
              <a:rPr lang="en-US" altLang="ja-JP" sz="1200" dirty="0"/>
              <a:t>CEFACT</a:t>
            </a:r>
            <a:r>
              <a:rPr lang="ja-JP" altLang="en-US" sz="1200" dirty="0"/>
              <a:t>観光部会長　鈴木  耀夫　様</a:t>
            </a:r>
          </a:p>
          <a:p>
            <a:pPr marL="0" indent="0">
              <a:lnSpc>
                <a:spcPct val="110000"/>
              </a:lnSpc>
              <a:buNone/>
            </a:pPr>
            <a:r>
              <a:rPr lang="ja-JP" altLang="en-US" sz="1200" dirty="0"/>
              <a:t>国連</a:t>
            </a:r>
            <a:r>
              <a:rPr lang="en-US" altLang="ja-JP" sz="1200" dirty="0"/>
              <a:t>CEFACT</a:t>
            </a:r>
            <a:r>
              <a:rPr lang="ja-JP" altLang="en-US" sz="1200" dirty="0"/>
              <a:t>日本委員会の旅行観光部会では、国連</a:t>
            </a:r>
            <a:r>
              <a:rPr lang="en-US" altLang="ja-JP" sz="1200" dirty="0"/>
              <a:t>SDGs</a:t>
            </a:r>
            <a:r>
              <a:rPr lang="ja-JP" altLang="en-US" sz="1200" dirty="0"/>
              <a:t>を踏まえた持続可能な観光に関わる国際ガイドライン策定を目指して、国連</a:t>
            </a:r>
            <a:r>
              <a:rPr lang="en-US" altLang="ja-JP" sz="1200" dirty="0"/>
              <a:t>CEFACT</a:t>
            </a:r>
            <a:r>
              <a:rPr lang="ja-JP" altLang="en-US" sz="1200" dirty="0"/>
              <a:t>にプロジェクトを提案し活動を進めています。持続可能な観光とは何か、またそれを可能にするガイドラインの骨子につき紹介します。</a:t>
            </a:r>
          </a:p>
          <a:p>
            <a:pPr marL="0" indent="0">
              <a:lnSpc>
                <a:spcPct val="110000"/>
              </a:lnSpc>
              <a:buNone/>
            </a:pPr>
            <a:r>
              <a:rPr lang="ja-JP" altLang="en-US" sz="1200" dirty="0"/>
              <a:t>（５）スマート物流を支える動態管理</a:t>
            </a:r>
          </a:p>
          <a:p>
            <a:pPr marL="0" indent="0" algn="r">
              <a:lnSpc>
                <a:spcPct val="110000"/>
              </a:lnSpc>
              <a:spcBef>
                <a:spcPts val="600"/>
              </a:spcBef>
              <a:buNone/>
            </a:pPr>
            <a:r>
              <a:rPr lang="ja-JP" altLang="en-US" sz="1200" dirty="0"/>
              <a:t>一般社団法人</a:t>
            </a:r>
            <a:r>
              <a:rPr lang="en-US" altLang="ja-JP" sz="1200" dirty="0"/>
              <a:t>SCCC</a:t>
            </a:r>
            <a:r>
              <a:rPr lang="ja-JP" altLang="en-US" sz="1200" dirty="0"/>
              <a:t>・リアルタイム経営推進協議会　理事長</a:t>
            </a:r>
            <a:endParaRPr lang="en-GB" altLang="ja-JP" sz="1200" dirty="0"/>
          </a:p>
          <a:p>
            <a:pPr marL="0" indent="0" algn="r">
              <a:lnSpc>
                <a:spcPct val="110000"/>
              </a:lnSpc>
              <a:spcBef>
                <a:spcPts val="600"/>
              </a:spcBef>
              <a:buNone/>
            </a:pPr>
            <a:r>
              <a:rPr lang="ja-JP" altLang="en-US" sz="1200" dirty="0"/>
              <a:t>　兼子  邦彦　様</a:t>
            </a:r>
          </a:p>
          <a:p>
            <a:pPr marL="0" indent="0">
              <a:lnSpc>
                <a:spcPct val="110000"/>
              </a:lnSpc>
              <a:buNone/>
            </a:pPr>
            <a:r>
              <a:rPr lang="ja-JP" altLang="en-US" sz="1200" dirty="0"/>
              <a:t>運輸デジタルビジネス協議会では、トラック輸送において各種のデバイスに対応できる位置情報管理プラットフォームの実現に向けた活動を行っています。トラックの現在位置や動態履歴のデータは、運行管理や配送管理に役立つだけでなく、交通情報や</a:t>
            </a:r>
            <a:r>
              <a:rPr lang="en-US" altLang="ja-JP" sz="1200" dirty="0"/>
              <a:t>CO2</a:t>
            </a:r>
            <a:r>
              <a:rPr lang="ja-JP" altLang="en-US" sz="1200" dirty="0"/>
              <a:t>排出追跡など広い範囲で共有・再利用されるデータとなることから、情報定義の国際標準化を考えて国連</a:t>
            </a:r>
            <a:r>
              <a:rPr lang="en-US" altLang="ja-JP" sz="1200" dirty="0"/>
              <a:t>CEFACT</a:t>
            </a:r>
            <a:r>
              <a:rPr lang="ja-JP" altLang="en-US" sz="1200" dirty="0"/>
              <a:t>に提案中です。</a:t>
            </a:r>
          </a:p>
          <a:p>
            <a:pPr marL="0" indent="0">
              <a:lnSpc>
                <a:spcPct val="110000"/>
              </a:lnSpc>
              <a:buNone/>
            </a:pPr>
            <a:endParaRPr lang="ja-JP" altLang="en-US" sz="1200" dirty="0"/>
          </a:p>
        </p:txBody>
      </p:sp>
    </p:spTree>
    <p:extLst>
      <p:ext uri="{BB962C8B-B14F-4D97-AF65-F5344CB8AC3E}">
        <p14:creationId xmlns:p14="http://schemas.microsoft.com/office/powerpoint/2010/main" val="299806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26A5AC-F0C5-4F2D-83E0-C07D3978EF7F}"/>
              </a:ext>
            </a:extLst>
          </p:cNvPr>
          <p:cNvSpPr>
            <a:spLocks noGrp="1"/>
          </p:cNvSpPr>
          <p:nvPr>
            <p:ph type="title"/>
          </p:nvPr>
        </p:nvSpPr>
        <p:spPr/>
        <p:txBody>
          <a:bodyPr>
            <a:normAutofit/>
          </a:bodyPr>
          <a:lstStyle/>
          <a:p>
            <a:pPr algn="ctr"/>
            <a:r>
              <a:rPr lang="ja-JP" altLang="en-US" sz="1600" dirty="0">
                <a:latin typeface="+mn-ea"/>
                <a:ea typeface="+mn-ea"/>
              </a:rPr>
              <a:t>国連</a:t>
            </a:r>
            <a:r>
              <a:rPr lang="en-US" altLang="ja-JP" sz="1600" dirty="0">
                <a:latin typeface="+mn-ea"/>
                <a:ea typeface="+mn-ea"/>
              </a:rPr>
              <a:t>CEFACET</a:t>
            </a:r>
            <a:r>
              <a:rPr lang="ja-JP" altLang="en-US" sz="1600" dirty="0">
                <a:latin typeface="+mn-ea"/>
                <a:ea typeface="+mn-ea"/>
              </a:rPr>
              <a:t>日本委員会と一般財団法人日本貿易関係手続簡易化協会（</a:t>
            </a:r>
            <a:r>
              <a:rPr lang="en-US" altLang="ja-JP" sz="1600" dirty="0">
                <a:latin typeface="+mn-ea"/>
                <a:ea typeface="+mn-ea"/>
              </a:rPr>
              <a:t>JASTPRO</a:t>
            </a:r>
            <a:r>
              <a:rPr lang="ja-JP" altLang="en-US" sz="1600" dirty="0">
                <a:latin typeface="+mn-ea"/>
                <a:ea typeface="+mn-ea"/>
              </a:rPr>
              <a:t>）</a:t>
            </a:r>
            <a:br>
              <a:rPr lang="ja-JP" altLang="en-US" sz="1600" dirty="0">
                <a:latin typeface="+mn-ea"/>
                <a:ea typeface="+mn-ea"/>
              </a:rPr>
            </a:br>
            <a:r>
              <a:rPr lang="ja-JP" altLang="en-US" sz="1600" dirty="0">
                <a:latin typeface="+mn-ea"/>
                <a:ea typeface="+mn-ea"/>
              </a:rPr>
              <a:t>並びに一般社団法人サプライチェーン情報基盤研究会（</a:t>
            </a:r>
            <a:r>
              <a:rPr lang="en-US" altLang="ja-JP" sz="1600" dirty="0">
                <a:latin typeface="+mn-ea"/>
                <a:ea typeface="+mn-ea"/>
              </a:rPr>
              <a:t>SIPS</a:t>
            </a:r>
            <a:r>
              <a:rPr lang="ja-JP" altLang="en-US" sz="1600" dirty="0">
                <a:latin typeface="+mn-ea"/>
                <a:ea typeface="+mn-ea"/>
              </a:rPr>
              <a:t>）の関係</a:t>
            </a:r>
            <a:br>
              <a:rPr lang="ja-JP" altLang="en-US" sz="1600" dirty="0">
                <a:latin typeface="+mn-ea"/>
                <a:ea typeface="+mn-ea"/>
              </a:rPr>
            </a:br>
            <a:endParaRPr lang="ja-JP" altLang="en-US" sz="1600" dirty="0">
              <a:latin typeface="+mn-ea"/>
              <a:ea typeface="+mn-ea"/>
            </a:endParaRPr>
          </a:p>
        </p:txBody>
      </p:sp>
      <p:sp>
        <p:nvSpPr>
          <p:cNvPr id="3" name="コンテンツ プレースホルダー 2">
            <a:extLst>
              <a:ext uri="{FF2B5EF4-FFF2-40B4-BE49-F238E27FC236}">
                <a16:creationId xmlns:a16="http://schemas.microsoft.com/office/drawing/2014/main" id="{43DE77D6-A7A6-4E8A-B2D0-6088A1FF0CD9}"/>
              </a:ext>
            </a:extLst>
          </p:cNvPr>
          <p:cNvSpPr>
            <a:spLocks noGrp="1"/>
          </p:cNvSpPr>
          <p:nvPr>
            <p:ph idx="1"/>
          </p:nvPr>
        </p:nvSpPr>
        <p:spPr/>
        <p:txBody>
          <a:bodyPr>
            <a:normAutofit/>
          </a:bodyPr>
          <a:lstStyle/>
          <a:p>
            <a:pPr marL="0" indent="0" algn="just">
              <a:buNone/>
            </a:pPr>
            <a:r>
              <a:rPr lang="ja-JP" altLang="ja-JP" sz="1600" kern="100" dirty="0">
                <a:effectLst/>
                <a:latin typeface="Yu Gothic Medium" panose="020B0500000000000000" pitchFamily="50" charset="-128"/>
                <a:ea typeface="Yu Gothic Medium" panose="020B0500000000000000" pitchFamily="50" charset="-128"/>
                <a:cs typeface="Times New Roman" panose="02020603050405020304" pitchFamily="18" charset="0"/>
              </a:rPr>
              <a:t>国連</a:t>
            </a:r>
            <a:r>
              <a:rPr lang="en-US" altLang="ja-JP" sz="1600" kern="100" dirty="0">
                <a:effectLst/>
                <a:latin typeface="Yu Gothic Medium" panose="020B0500000000000000" pitchFamily="50" charset="-128"/>
                <a:ea typeface="Yu Gothic Medium" panose="020B0500000000000000" pitchFamily="50" charset="-128"/>
                <a:cs typeface="Times New Roman" panose="02020603050405020304" pitchFamily="18" charset="0"/>
              </a:rPr>
              <a:t>CEFACT</a:t>
            </a:r>
            <a:r>
              <a:rPr lang="ja-JP" altLang="ja-JP" sz="1600" kern="100" dirty="0">
                <a:effectLst/>
                <a:latin typeface="Yu Gothic Medium" panose="020B0500000000000000" pitchFamily="50" charset="-128"/>
                <a:ea typeface="Yu Gothic Medium" panose="020B0500000000000000" pitchFamily="50" charset="-128"/>
                <a:cs typeface="Times New Roman" panose="02020603050405020304" pitchFamily="18" charset="0"/>
              </a:rPr>
              <a:t>日本委員会</a:t>
            </a:r>
          </a:p>
          <a:p>
            <a:pPr marL="0" indent="0" algn="just">
              <a:buNone/>
            </a:pP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ADP</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化を総合的に推進するために、</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UNECE</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勧告＃４「各国貿易手続簡易化機関」に基づき、</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1974</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年財団法人 日本貿易関係手続簡易化協会（</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JASTPRO</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）が大蔵省</a:t>
            </a:r>
            <a:r>
              <a:rPr lang="ja-JP" altLang="en-US" sz="1600" kern="100" dirty="0">
                <a:effectLst/>
                <a:latin typeface="游明朝" panose="02020400000000000000" pitchFamily="18" charset="-128"/>
                <a:ea typeface="游明朝" panose="02020400000000000000" pitchFamily="18" charset="-128"/>
                <a:cs typeface="Times New Roman" panose="02020603050405020304" pitchFamily="18" charset="0"/>
              </a:rPr>
              <a:t>（当時。現財務省）</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、通商産業省</a:t>
            </a:r>
            <a:r>
              <a:rPr lang="ja-JP" altLang="en-US" sz="1600" kern="100" dirty="0">
                <a:latin typeface="游明朝" panose="02020400000000000000" pitchFamily="18" charset="-128"/>
                <a:ea typeface="游明朝" panose="02020400000000000000" pitchFamily="18" charset="-128"/>
                <a:cs typeface="Times New Roman" panose="02020603050405020304" pitchFamily="18" charset="0"/>
              </a:rPr>
              <a:t>（当時。現経済産業省） </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、運輸省</a:t>
            </a:r>
            <a:r>
              <a:rPr lang="ja-JP" altLang="en-US" sz="1600" kern="100" dirty="0">
                <a:latin typeface="游明朝" panose="02020400000000000000" pitchFamily="18" charset="-128"/>
                <a:ea typeface="游明朝" panose="02020400000000000000" pitchFamily="18" charset="-128"/>
                <a:cs typeface="Times New Roman" panose="02020603050405020304" pitchFamily="18" charset="0"/>
              </a:rPr>
              <a:t>（当時。現国土交通省）</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の</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3</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省共管により設立された（公益法人改革により</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2013</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年一般財団法人に移行）。その後、</a:t>
            </a:r>
            <a:r>
              <a:rPr lang="ja-JP" altLang="en-US" sz="1600" kern="100" dirty="0">
                <a:latin typeface="游明朝" panose="02020400000000000000" pitchFamily="18" charset="-128"/>
                <a:ea typeface="游明朝" panose="02020400000000000000" pitchFamily="18" charset="-128"/>
                <a:cs typeface="Times New Roman" panose="02020603050405020304" pitchFamily="18" charset="0"/>
              </a:rPr>
              <a:t>国際的に普及する</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EDIFACT</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Electronic Data Interchange For Administration, Commerce and Transport</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：行政、商業、運輸のための電子データ交換）の</a:t>
            </a:r>
            <a:r>
              <a:rPr lang="ja-JP" altLang="en-US" sz="1600" kern="100" dirty="0">
                <a:latin typeface="游明朝" panose="02020400000000000000" pitchFamily="18" charset="-128"/>
                <a:ea typeface="游明朝" panose="02020400000000000000" pitchFamily="18" charset="-128"/>
                <a:cs typeface="Times New Roman" panose="02020603050405020304" pitchFamily="18" charset="0"/>
              </a:rPr>
              <a:t>国内展開</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を</a:t>
            </a:r>
            <a:r>
              <a:rPr lang="ja-JP" altLang="en-US" sz="1600" kern="100" dirty="0">
                <a:effectLst/>
                <a:latin typeface="游明朝" panose="02020400000000000000" pitchFamily="18" charset="-128"/>
                <a:ea typeface="游明朝" panose="02020400000000000000" pitchFamily="18" charset="-128"/>
                <a:cs typeface="Times New Roman" panose="02020603050405020304" pitchFamily="18" charset="0"/>
              </a:rPr>
              <a:t>推進する</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ため</a:t>
            </a:r>
            <a:r>
              <a:rPr lang="ja-JP" altLang="en-US" sz="1600" kern="100" dirty="0">
                <a:effectLst/>
                <a:latin typeface="游明朝" panose="02020400000000000000" pitchFamily="18" charset="-128"/>
                <a:ea typeface="游明朝" panose="02020400000000000000" pitchFamily="18" charset="-128"/>
                <a:cs typeface="Times New Roman" panose="02020603050405020304" pitchFamily="18" charset="0"/>
              </a:rPr>
              <a:t>の</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機関として</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1990</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年に「</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EDIFACT</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日本委員会」</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(JEC</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Japan EDIFACT Committee)</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が組織され、</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JASTPRO</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はその事務局となり、</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2007</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年　</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EDIFACT</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日本委員会（</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JEC</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）は、略称</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JEC</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をそのまま残し、フルネームを「国連</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CEFACT</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日本委員会」に改称した。</a:t>
            </a:r>
          </a:p>
          <a:p>
            <a:pPr marL="0" indent="0" algn="just">
              <a:buNone/>
            </a:pP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0" algn="just">
              <a:buNone/>
            </a:pPr>
            <a:r>
              <a:rPr lang="ja-JP" altLang="ja-JP" sz="1600" kern="100" dirty="0">
                <a:effectLst/>
                <a:latin typeface="游ゴシック" panose="020B0400000000000000" pitchFamily="50" charset="-128"/>
                <a:ea typeface="游ゴシック" panose="020B0400000000000000" pitchFamily="50" charset="-128"/>
                <a:cs typeface="Times New Roman" panose="02020603050405020304" pitchFamily="18" charset="0"/>
              </a:rPr>
              <a:t>サプライチェーン情報基盤研究会（</a:t>
            </a:r>
            <a:r>
              <a:rPr lang="en-US" altLang="ja-JP" sz="1600" kern="100" dirty="0">
                <a:effectLst/>
                <a:latin typeface="游ゴシック" panose="020B0400000000000000" pitchFamily="50" charset="-128"/>
                <a:ea typeface="游ゴシック" panose="020B0400000000000000" pitchFamily="50" charset="-128"/>
                <a:cs typeface="Times New Roman" panose="02020603050405020304" pitchFamily="18" charset="0"/>
              </a:rPr>
              <a:t>SIPS</a:t>
            </a:r>
            <a:r>
              <a:rPr lang="ja-JP" altLang="ja-JP" sz="1600" kern="100" dirty="0">
                <a:effectLst/>
                <a:latin typeface="游ゴシック" panose="020B0400000000000000" pitchFamily="50" charset="-128"/>
                <a:ea typeface="游ゴシック" panose="020B0400000000000000" pitchFamily="50" charset="-128"/>
                <a:cs typeface="Times New Roman" panose="02020603050405020304" pitchFamily="18" charset="0"/>
              </a:rPr>
              <a:t>）</a:t>
            </a:r>
          </a:p>
          <a:p>
            <a:pPr marL="0" indent="0" algn="just">
              <a:buNone/>
            </a:pP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国内におけるビジネスインフラ構築を進めてきた「次世代</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 EDI</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推進協議会」（国内の</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EDI</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促進のため経</a:t>
            </a:r>
            <a:r>
              <a:rPr lang="ja-JP" altLang="en-US" sz="1600" kern="100" dirty="0">
                <a:effectLst/>
                <a:latin typeface="游明朝" panose="02020400000000000000" pitchFamily="18" charset="-128"/>
                <a:ea typeface="游明朝" panose="02020400000000000000" pitchFamily="18" charset="-128"/>
                <a:cs typeface="Times New Roman" panose="02020603050405020304" pitchFamily="18" charset="0"/>
              </a:rPr>
              <a:t>済</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産</a:t>
            </a:r>
            <a:r>
              <a:rPr lang="ja-JP" altLang="en-US" sz="1600" kern="100" dirty="0">
                <a:effectLst/>
                <a:latin typeface="游明朝" panose="02020400000000000000" pitchFamily="18" charset="-128"/>
                <a:ea typeface="游明朝" panose="02020400000000000000" pitchFamily="18" charset="-128"/>
                <a:cs typeface="Times New Roman" panose="02020603050405020304" pitchFamily="18" charset="0"/>
              </a:rPr>
              <a:t>業</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省のバックアップで約</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60</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の業界団体で立ち上げた協議会）の成果を継承し、その成果を金流・商流の情報連携を含め、サプライチェーンに関る業務・業種に幅広く拡充してゆく役割を担い、</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2015</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年に国連</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CEFACT</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日本委員会の下に設置された。事務局は、一般社団法人サプライチェーン情報基盤研究会（</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SIPS</a:t>
            </a:r>
            <a:r>
              <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a:t>
            </a:r>
          </a:p>
          <a:p>
            <a:pPr marL="0" indent="0" algn="just">
              <a:buNone/>
            </a:pP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0">
              <a:buNone/>
            </a:pPr>
            <a:endParaRPr lang="ja-JP" altLang="en-US" sz="2800" dirty="0"/>
          </a:p>
        </p:txBody>
      </p:sp>
    </p:spTree>
    <p:extLst>
      <p:ext uri="{BB962C8B-B14F-4D97-AF65-F5344CB8AC3E}">
        <p14:creationId xmlns:p14="http://schemas.microsoft.com/office/powerpoint/2010/main" val="544895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0595F5B-8776-4177-8D00-D08373F17921}"/>
              </a:ext>
            </a:extLst>
          </p:cNvPr>
          <p:cNvPicPr>
            <a:picLocks noChangeAspect="1"/>
          </p:cNvPicPr>
          <p:nvPr/>
        </p:nvPicPr>
        <p:blipFill>
          <a:blip r:embed="rId2"/>
          <a:stretch>
            <a:fillRect/>
          </a:stretch>
        </p:blipFill>
        <p:spPr>
          <a:xfrm>
            <a:off x="671038" y="1137749"/>
            <a:ext cx="9349735" cy="5284177"/>
          </a:xfrm>
          <a:prstGeom prst="rect">
            <a:avLst/>
          </a:prstGeom>
        </p:spPr>
      </p:pic>
    </p:spTree>
    <p:extLst>
      <p:ext uri="{BB962C8B-B14F-4D97-AF65-F5344CB8AC3E}">
        <p14:creationId xmlns:p14="http://schemas.microsoft.com/office/powerpoint/2010/main" val="358391170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436</TotalTime>
  <Words>1119</Words>
  <Application>Microsoft Office PowerPoint</Application>
  <PresentationFormat>ユーザー設定</PresentationFormat>
  <Paragraphs>56</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Yu Gothic Medium</vt:lpstr>
      <vt:lpstr>游ゴシック</vt:lpstr>
      <vt:lpstr>游明朝</vt:lpstr>
      <vt:lpstr>Arial</vt:lpstr>
      <vt:lpstr>Calibri</vt:lpstr>
      <vt:lpstr>Calibri Light</vt:lpstr>
      <vt:lpstr>Office テーマ</vt:lpstr>
      <vt:lpstr>PowerPoint プレゼンテーション</vt:lpstr>
      <vt:lpstr>今回セミナーでは、以下の日本が参画する国連CEFACT標準の高度化活動をご紹介します。</vt:lpstr>
      <vt:lpstr>国連CEFACET日本委員会と一般財団法人日本貿易関係手続簡易化協会（JASTPRO） 並びに一般社団法人サプライチェーン情報基盤研究会（SIPS）の関係 </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senmu</dc:creator>
  <cp:lastModifiedBy>菅又 久直</cp:lastModifiedBy>
  <cp:revision>23</cp:revision>
  <cp:lastPrinted>2021-08-27T02:59:34Z</cp:lastPrinted>
  <dcterms:created xsi:type="dcterms:W3CDTF">2021-08-18T23:35:51Z</dcterms:created>
  <dcterms:modified xsi:type="dcterms:W3CDTF">2021-09-08T06:20:37Z</dcterms:modified>
</cp:coreProperties>
</file>